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5"/>
  </p:notesMasterIdLst>
  <p:sldIdLst>
    <p:sldId id="256" r:id="rId2"/>
    <p:sldId id="257" r:id="rId3"/>
    <p:sldId id="266" r:id="rId4"/>
    <p:sldId id="268" r:id="rId5"/>
    <p:sldId id="269" r:id="rId6"/>
    <p:sldId id="259" r:id="rId7"/>
    <p:sldId id="265" r:id="rId8"/>
    <p:sldId id="260" r:id="rId9"/>
    <p:sldId id="261" r:id="rId10"/>
    <p:sldId id="262" r:id="rId11"/>
    <p:sldId id="263" r:id="rId12"/>
    <p:sldId id="267"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96" autoAdjust="0"/>
  </p:normalViewPr>
  <p:slideViewPr>
    <p:cSldViewPr snapToGrid="0">
      <p:cViewPr varScale="1">
        <p:scale>
          <a:sx n="57" d="100"/>
          <a:sy n="57" d="100"/>
        </p:scale>
        <p:origin x="203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6A4E8-4CB0-4DBF-B5A6-8108F229E3DD}" type="datetimeFigureOut">
              <a:rPr lang="en-US" smtClean="0"/>
              <a:t>3/3/2019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E01CFA-73EE-4FBE-8E8E-DEAA435E823C}" type="slidenum">
              <a:rPr lang="en-US" smtClean="0"/>
              <a:t>‹#›</a:t>
            </a:fld>
            <a:endParaRPr lang="en-US"/>
          </a:p>
        </p:txBody>
      </p:sp>
    </p:spTree>
    <p:extLst>
      <p:ext uri="{BB962C8B-B14F-4D97-AF65-F5344CB8AC3E}">
        <p14:creationId xmlns:p14="http://schemas.microsoft.com/office/powerpoint/2010/main" val="2139816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sp.org/about/NSP_strategic_plan_narrative.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ssummers@nsp.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bradybooks.co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coursesmart.co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01CFA-73EE-4FBE-8E8E-DEAA435E823C}" type="slidenum">
              <a:rPr lang="en-US" smtClean="0"/>
              <a:t>1</a:t>
            </a:fld>
            <a:endParaRPr lang="en-US"/>
          </a:p>
        </p:txBody>
      </p:sp>
    </p:spTree>
    <p:extLst>
      <p:ext uri="{BB962C8B-B14F-4D97-AF65-F5344CB8AC3E}">
        <p14:creationId xmlns:p14="http://schemas.microsoft.com/office/powerpoint/2010/main" val="1501540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E01CFA-73EE-4FBE-8E8E-DEAA435E823C}" type="slidenum">
              <a:rPr lang="en-US" smtClean="0"/>
              <a:t>11</a:t>
            </a:fld>
            <a:endParaRPr lang="en-US"/>
          </a:p>
        </p:txBody>
      </p:sp>
    </p:spTree>
    <p:extLst>
      <p:ext uri="{BB962C8B-B14F-4D97-AF65-F5344CB8AC3E}">
        <p14:creationId xmlns:p14="http://schemas.microsoft.com/office/powerpoint/2010/main" val="1278849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E01CFA-73EE-4FBE-8E8E-DEAA435E823C}" type="slidenum">
              <a:rPr lang="en-US" smtClean="0"/>
              <a:t>13</a:t>
            </a:fld>
            <a:endParaRPr lang="en-US"/>
          </a:p>
        </p:txBody>
      </p:sp>
    </p:spTree>
    <p:extLst>
      <p:ext uri="{BB962C8B-B14F-4D97-AF65-F5344CB8AC3E}">
        <p14:creationId xmlns:p14="http://schemas.microsoft.com/office/powerpoint/2010/main" val="4181997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About NSP</a:t>
            </a:r>
          </a:p>
          <a:p>
            <a:r>
              <a:rPr lang="en-US" dirty="0"/>
              <a:t>In March 1938, while officiating the National Downhill ski race at Mount Mansfield in Stowe, Vt., Roger F. Langley, then president of the National Ski Association, had an industry-changing idea. Langley was impressed by the "super patrol" for the race that Charles Minot “Minnie” Dole had created from members of the Mt. Mansfield, Pittsfield, and Burlington patrols. While watching the race at Shambles Corners on the Nosedive trail, Langley asked Dole if he would organize a national patrol like the one in use at the race. Not one to shy away from a challenge, and having lost a friend on the slopes two years earlier, “Minnie” accepted, and the National Ski Patrol was born. </a:t>
            </a:r>
          </a:p>
          <a:p>
            <a:r>
              <a:rPr lang="en-US" dirty="0"/>
              <a:t>Today, the nonprofit National Ski Patrol still adheres to the creed of “Service and Safety” established more than 70 years ago. As the industry has evolved, so too has the NSP. The emergence of new snow sports like snowboarding, tubing, and snow-skating has introduced new equipment and terrain, requiring new safety and rescue techniques and emergency care methods to be developed and taught. In addition, greater access to the backcountry has brought new training and regimens for NSP members. </a:t>
            </a:r>
          </a:p>
          <a:p>
            <a:r>
              <a:rPr lang="en-US" dirty="0"/>
              <a:t>As the leading authority of on-mountain safety, the NSP is dedicated to serving the public and outdoor recreation industry by providing education and accreditation to emergency care and safety service providers. The organization is made up of more than 28,000 members serving over 650 patrols, including alpine, Nordic, and auxiliary patrollers. Our members work on behalf of local ski and snowboard areas to improve the overall experience for outdoor recreationalists. </a:t>
            </a:r>
          </a:p>
          <a:p>
            <a:endParaRPr lang="en-US" dirty="0"/>
          </a:p>
          <a:p>
            <a:r>
              <a:rPr lang="en-US" b="1" dirty="0"/>
              <a:t>Vision 2020</a:t>
            </a:r>
          </a:p>
          <a:p>
            <a:r>
              <a:rPr lang="en-US" dirty="0"/>
              <a:t>Our curriculum-based programs achieved the level of an industry leader, like OEC. We met the changing needs of our principal customers and reached a point of financial, staffing and systems stability. </a:t>
            </a:r>
            <a:br>
              <a:rPr lang="en-US" dirty="0"/>
            </a:br>
            <a:endParaRPr lang="en-US" dirty="0"/>
          </a:p>
          <a:p>
            <a:r>
              <a:rPr lang="en-US" b="1" dirty="0"/>
              <a:t>Strategic Objectives </a:t>
            </a:r>
          </a:p>
          <a:p>
            <a:r>
              <a:rPr lang="en-US" dirty="0"/>
              <a:t>Make all of our curriculum-based programs current, accessible, and easier to learn.</a:t>
            </a:r>
          </a:p>
          <a:p>
            <a:r>
              <a:rPr lang="en-US" dirty="0"/>
              <a:t>Enhance NSP Value to our principal customers.</a:t>
            </a:r>
          </a:p>
          <a:p>
            <a:r>
              <a:rPr lang="en-US" dirty="0"/>
              <a:t>Increase NSP brand awareness and depth of meaning among our key constituencies.</a:t>
            </a:r>
          </a:p>
          <a:p>
            <a:r>
              <a:rPr lang="en-US" dirty="0"/>
              <a:t>Establish a new IT Platform and support its smooth operation throughout the organization.</a:t>
            </a:r>
          </a:p>
          <a:p>
            <a:r>
              <a:rPr lang="en-US" dirty="0"/>
              <a:t>Continue to protect the independence of the OEC Program.</a:t>
            </a:r>
          </a:p>
          <a:p>
            <a:r>
              <a:rPr lang="en-US" dirty="0"/>
              <a:t>NSP released its first-ever strategic plan in fall 2015. To better understand the plan and its purpose, read the </a:t>
            </a:r>
            <a:r>
              <a:rPr lang="en-US" dirty="0">
                <a:hlinkClick r:id="rId3"/>
              </a:rPr>
              <a:t>Strategic Plan Narrative</a:t>
            </a:r>
            <a:r>
              <a:rPr lang="en-US" dirty="0"/>
              <a:t> here; this was created in October 2015. </a:t>
            </a:r>
          </a:p>
          <a:p>
            <a:endParaRPr lang="en-US" b="1" dirty="0"/>
          </a:p>
          <a:p>
            <a:r>
              <a:rPr lang="en-US" b="1" dirty="0"/>
              <a:t>Core Values</a:t>
            </a:r>
          </a:p>
          <a:p>
            <a:r>
              <a:rPr lang="en-US" dirty="0"/>
              <a:t>Excellence</a:t>
            </a:r>
          </a:p>
          <a:p>
            <a:r>
              <a:rPr lang="en-US" dirty="0"/>
              <a:t>Service</a:t>
            </a:r>
          </a:p>
          <a:p>
            <a:r>
              <a:rPr lang="en-US" dirty="0"/>
              <a:t>Camaraderie</a:t>
            </a:r>
          </a:p>
          <a:p>
            <a:r>
              <a:rPr lang="en-US" dirty="0"/>
              <a:t>Leadership</a:t>
            </a:r>
          </a:p>
          <a:p>
            <a:r>
              <a:rPr lang="en-US" dirty="0"/>
              <a:t>Integrity</a:t>
            </a:r>
          </a:p>
          <a:p>
            <a:r>
              <a:rPr lang="en-US" dirty="0"/>
              <a:t>Responsiveness</a:t>
            </a:r>
          </a:p>
          <a:p>
            <a:endParaRPr lang="en-US" dirty="0"/>
          </a:p>
          <a:p>
            <a:endParaRPr lang="en-US" dirty="0"/>
          </a:p>
        </p:txBody>
      </p:sp>
      <p:sp>
        <p:nvSpPr>
          <p:cNvPr id="4" name="Slide Number Placeholder 3"/>
          <p:cNvSpPr>
            <a:spLocks noGrp="1"/>
          </p:cNvSpPr>
          <p:nvPr>
            <p:ph type="sldNum" sz="quarter" idx="10"/>
          </p:nvPr>
        </p:nvSpPr>
        <p:spPr/>
        <p:txBody>
          <a:bodyPr/>
          <a:lstStyle/>
          <a:p>
            <a:fld id="{B4E01CFA-73EE-4FBE-8E8E-DEAA435E823C}" type="slidenum">
              <a:rPr lang="en-US" smtClean="0"/>
              <a:t>2</a:t>
            </a:fld>
            <a:endParaRPr lang="en-US"/>
          </a:p>
        </p:txBody>
      </p:sp>
    </p:spTree>
    <p:extLst>
      <p:ext uri="{BB962C8B-B14F-4D97-AF65-F5344CB8AC3E}">
        <p14:creationId xmlns:p14="http://schemas.microsoft.com/office/powerpoint/2010/main" val="1158392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01CFA-73EE-4FBE-8E8E-DEAA435E823C}" type="slidenum">
              <a:rPr lang="en-US" smtClean="0"/>
              <a:t>3</a:t>
            </a:fld>
            <a:endParaRPr lang="en-US"/>
          </a:p>
        </p:txBody>
      </p:sp>
    </p:spTree>
    <p:extLst>
      <p:ext uri="{BB962C8B-B14F-4D97-AF65-F5344CB8AC3E}">
        <p14:creationId xmlns:p14="http://schemas.microsoft.com/office/powerpoint/2010/main" val="2225953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01CFA-73EE-4FBE-8E8E-DEAA435E823C}" type="slidenum">
              <a:rPr lang="en-US" smtClean="0"/>
              <a:t>4</a:t>
            </a:fld>
            <a:endParaRPr lang="en-US"/>
          </a:p>
        </p:txBody>
      </p:sp>
    </p:spTree>
    <p:extLst>
      <p:ext uri="{BB962C8B-B14F-4D97-AF65-F5344CB8AC3E}">
        <p14:creationId xmlns:p14="http://schemas.microsoft.com/office/powerpoint/2010/main" val="1867399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E01CFA-73EE-4FBE-8E8E-DEAA435E823C}" type="slidenum">
              <a:rPr lang="en-US" smtClean="0"/>
              <a:t>5</a:t>
            </a:fld>
            <a:endParaRPr lang="en-US"/>
          </a:p>
        </p:txBody>
      </p:sp>
    </p:spTree>
    <p:extLst>
      <p:ext uri="{BB962C8B-B14F-4D97-AF65-F5344CB8AC3E}">
        <p14:creationId xmlns:p14="http://schemas.microsoft.com/office/powerpoint/2010/main" val="1485698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Outdoor Emergency Care Program</a:t>
            </a:r>
          </a:p>
          <a:p>
            <a:endParaRPr lang="en-US" dirty="0"/>
          </a:p>
          <a:p>
            <a:r>
              <a:rPr lang="en-US" dirty="0"/>
              <a:t>The OEC program is the cornerstone of an NSPS member's knowledge base.  Patroller candidates are exposed to basic anatomy, physiology, patient and injury site management, transportation loading concepts in a structured classroom setting.  The knowledge is expanded in an On The Hill (OTH) outdoor environment.</a:t>
            </a:r>
          </a:p>
          <a:p>
            <a:endParaRPr lang="en-US" dirty="0"/>
          </a:p>
          <a:p>
            <a:r>
              <a:rPr lang="en-US" dirty="0"/>
              <a:t>Program Outline/Details</a:t>
            </a:r>
          </a:p>
          <a:p>
            <a:endParaRPr lang="en-US" dirty="0"/>
          </a:p>
          <a:p>
            <a:r>
              <a:rPr lang="en-US" dirty="0"/>
              <a:t>‐ Region‐sponsored On‐the‐Hill (OTH) OEC training ‐</a:t>
            </a:r>
          </a:p>
          <a:p>
            <a:r>
              <a:rPr lang="en-US" dirty="0"/>
              <a:t>Runs annually January‐March.</a:t>
            </a:r>
          </a:p>
          <a:p>
            <a:r>
              <a:rPr lang="en-US" dirty="0"/>
              <a:t>In most cases, all candidates should:</a:t>
            </a:r>
          </a:p>
          <a:p>
            <a:r>
              <a:rPr lang="en-US" dirty="0"/>
              <a:t>• Have completed the OEC classroom portion to include all written /practical</a:t>
            </a:r>
          </a:p>
          <a:p>
            <a:r>
              <a:rPr lang="en-US" dirty="0"/>
              <a:t>exams,</a:t>
            </a:r>
          </a:p>
          <a:p>
            <a:r>
              <a:rPr lang="en-US" dirty="0"/>
              <a:t>• Be OEC Technicians,</a:t>
            </a:r>
          </a:p>
          <a:p>
            <a:r>
              <a:rPr lang="en-US" dirty="0"/>
              <a:t>• Possess a CPR ‐ for the Professional Rescuer card and a candidate green card,</a:t>
            </a:r>
          </a:p>
          <a:p>
            <a:r>
              <a:rPr lang="en-US" dirty="0"/>
              <a:t>• Have a working knowledge of ski/snowboard removal and toboggan loading</a:t>
            </a:r>
          </a:p>
          <a:p>
            <a:r>
              <a:rPr lang="en-US" dirty="0"/>
              <a:t>concepts.</a:t>
            </a:r>
          </a:p>
          <a:p>
            <a:r>
              <a:rPr lang="en-US" dirty="0"/>
              <a:t>• Have an OTH training 1st Aid Pack loaded with all mandatory/required OEC</a:t>
            </a:r>
          </a:p>
          <a:p>
            <a:r>
              <a:rPr lang="en-US" dirty="0"/>
              <a:t>supplies and equipment from the Division OEC 1st Aid Packing List</a:t>
            </a:r>
          </a:p>
          <a:p>
            <a:r>
              <a:rPr lang="en-US" dirty="0"/>
              <a:t>If any of the above requirements are not met, the weekend training coordinator must</a:t>
            </a:r>
          </a:p>
          <a:p>
            <a:r>
              <a:rPr lang="en-US" dirty="0"/>
              <a:t>be advised of this, so alternate arrangements with the Patrol Director can be made if</a:t>
            </a:r>
          </a:p>
          <a:p>
            <a:r>
              <a:rPr lang="en-US" dirty="0"/>
              <a:t>necessary.</a:t>
            </a:r>
          </a:p>
          <a:p>
            <a:endParaRPr lang="en-US" dirty="0"/>
          </a:p>
          <a:p>
            <a:r>
              <a:rPr lang="en-US" b="1" dirty="0"/>
              <a:t>The NSP Affiliate Program</a:t>
            </a:r>
          </a:p>
          <a:p>
            <a:r>
              <a:rPr lang="en-US" b="1" dirty="0"/>
              <a:t>About The Affiliate Program</a:t>
            </a:r>
          </a:p>
          <a:p>
            <a:r>
              <a:rPr lang="en-US" dirty="0">
                <a:effectLst/>
              </a:rPr>
              <a:t>The affiliate program was created in 1988 to allow non-NSP organizations to offer the same training NSP provides to its members. Over the years, the program has grown to include outdoor recreation groups, colleges and universities, public safety agencies, wilderness groups, and government agencies.</a:t>
            </a:r>
          </a:p>
          <a:p>
            <a:r>
              <a:rPr lang="en-US" b="1" dirty="0"/>
              <a:t>How To Become An NSP Affiliate</a:t>
            </a:r>
          </a:p>
          <a:p>
            <a:r>
              <a:rPr lang="en-US" dirty="0">
                <a:effectLst/>
              </a:rPr>
              <a:t>To learn more about the NSP Affiliate program, simply contact </a:t>
            </a:r>
            <a:r>
              <a:rPr lang="en-US" b="1" dirty="0">
                <a:effectLst/>
              </a:rPr>
              <a:t>Sheila Summers</a:t>
            </a:r>
            <a:r>
              <a:rPr lang="en-US" dirty="0">
                <a:effectLst/>
              </a:rPr>
              <a:t> of the NSP by </a:t>
            </a:r>
            <a:r>
              <a:rPr lang="en-US" dirty="0">
                <a:effectLst/>
                <a:hlinkClick r:id="rId3"/>
              </a:rPr>
              <a:t>e-mail</a:t>
            </a:r>
            <a:r>
              <a:rPr lang="en-US" dirty="0">
                <a:effectLst/>
              </a:rPr>
              <a:t> or phone (303) 988-1111.</a:t>
            </a:r>
          </a:p>
          <a:p>
            <a:r>
              <a:rPr lang="en-US" b="1" dirty="0"/>
              <a:t>The Benefits of Becoming an Affiliate</a:t>
            </a:r>
          </a:p>
          <a:p>
            <a:r>
              <a:rPr lang="en-US" dirty="0">
                <a:effectLst/>
              </a:rPr>
              <a:t>Affiliates receive:</a:t>
            </a:r>
          </a:p>
          <a:p>
            <a:r>
              <a:rPr lang="en-US" dirty="0"/>
              <a:t>Ability to conduct nationally recognized NSP courses like the award-winning Outdoor Education Course. Discounted educational materials Access to NSP instructors Comprehensive support services Online resources Annual updates</a:t>
            </a:r>
          </a:p>
        </p:txBody>
      </p:sp>
      <p:sp>
        <p:nvSpPr>
          <p:cNvPr id="4" name="Slide Number Placeholder 3"/>
          <p:cNvSpPr>
            <a:spLocks noGrp="1"/>
          </p:cNvSpPr>
          <p:nvPr>
            <p:ph type="sldNum" sz="quarter" idx="10"/>
          </p:nvPr>
        </p:nvSpPr>
        <p:spPr/>
        <p:txBody>
          <a:bodyPr/>
          <a:lstStyle/>
          <a:p>
            <a:fld id="{B4E01CFA-73EE-4FBE-8E8E-DEAA435E823C}" type="slidenum">
              <a:rPr lang="en-US" smtClean="0"/>
              <a:t>6</a:t>
            </a:fld>
            <a:endParaRPr lang="en-US"/>
          </a:p>
        </p:txBody>
      </p:sp>
    </p:spTree>
    <p:extLst>
      <p:ext uri="{BB962C8B-B14F-4D97-AF65-F5344CB8AC3E}">
        <p14:creationId xmlns:p14="http://schemas.microsoft.com/office/powerpoint/2010/main" val="2587146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Outdoor Emergency Care® is the NSP’s award-winning training program for patrollers and others in the recreation community who deal with emergency situations. This nationally recognized program is designed to help you manage the toughest emergencies, in all seasons. Developed in the late 1980s for the 26,000 members of the National Ski Patrol, Outdoor Emergency Care is a training program that is tailored to the nonurban rescuer. Over the years, OEC has evolved to address the needs of other outdoor-based emergency care providers too, including wilderness medical technicians, river rafting and mountaineering guides, members of search and rescue groups, mountain bike patrollers, and parks and recreation employees. Today, OEC is considered the standard of training for emergency care in the outdoor environment and is recognized by resorts and recreational facilities in all 50 states.</a:t>
            </a:r>
          </a:p>
          <a:p>
            <a:endParaRPr lang="en-US" dirty="0"/>
          </a:p>
          <a:p>
            <a:r>
              <a:rPr lang="en-US" b="1" dirty="0"/>
              <a:t>Prerequisites:</a:t>
            </a:r>
            <a:r>
              <a:rPr lang="en-US" dirty="0"/>
              <a:t> None </a:t>
            </a:r>
          </a:p>
          <a:p>
            <a:r>
              <a:rPr lang="en-US" b="1" dirty="0"/>
              <a:t>Challenge</a:t>
            </a:r>
            <a:r>
              <a:rPr lang="en-US" b="1" baseline="0" dirty="0"/>
              <a:t> </a:t>
            </a:r>
            <a:r>
              <a:rPr lang="en-US" b="1" dirty="0"/>
              <a:t>Prerequisite:</a:t>
            </a:r>
            <a:r>
              <a:rPr lang="en-US" dirty="0"/>
              <a:t> Current license in medicine (M.D., D.O., nurse, or physician assistant); any level of EMT or paramedic in accordance with U.S. D.O.T curriculum; previous OEC certification, provided the OEC certification has not been expired for more than one year; or other certifications as approved by the national education director, based upon and after submission and review of appropriate curriculum materials. </a:t>
            </a:r>
          </a:p>
          <a:p>
            <a:r>
              <a:rPr lang="en-US" b="1" dirty="0"/>
              <a:t>Course Time Commitment:</a:t>
            </a:r>
            <a:r>
              <a:rPr lang="en-US" dirty="0"/>
              <a:t> To master the objectives, a candidate typically needs to devote 80 to 100 hours of class and study time to the course. </a:t>
            </a:r>
          </a:p>
          <a:p>
            <a:r>
              <a:rPr lang="en-US" b="1" dirty="0"/>
              <a:t>Challenge Time Commitment:</a:t>
            </a:r>
            <a:r>
              <a:rPr lang="en-US" dirty="0"/>
              <a:t> Total class hours vary with the candidate’s emergency care background, specialty, and experience. </a:t>
            </a:r>
          </a:p>
          <a:p>
            <a:r>
              <a:rPr lang="en-US" b="1" dirty="0"/>
              <a:t>Fees (course or challenge):</a:t>
            </a:r>
            <a:r>
              <a:rPr lang="en-US" dirty="0"/>
              <a:t> Member—$60; Associate/Affiliate—$60; Non-member—$300; Division—$10; Local—varies </a:t>
            </a:r>
          </a:p>
          <a:p>
            <a:r>
              <a:rPr lang="en-US" b="1" dirty="0"/>
              <a:t>Credentials:</a:t>
            </a:r>
            <a:r>
              <a:rPr lang="en-US" dirty="0"/>
              <a:t> NSP Certificate of Achievement; OEC card (valid for three years) </a:t>
            </a:r>
          </a:p>
          <a:p>
            <a:r>
              <a:rPr lang="en-US" b="1" dirty="0"/>
              <a:t>Continuing Education/Refresher Requirement:</a:t>
            </a:r>
            <a:r>
              <a:rPr lang="en-US" dirty="0"/>
              <a:t> Annual OEC refresher consisting of 1/3 of the total curriculum (skill competency is verified by instructor of record). </a:t>
            </a:r>
          </a:p>
          <a:p>
            <a:r>
              <a:rPr lang="en-US" b="1" dirty="0"/>
              <a:t>Instructor of Record:</a:t>
            </a:r>
            <a:r>
              <a:rPr lang="en-US" dirty="0"/>
              <a:t> OEC Instructor </a:t>
            </a:r>
          </a:p>
          <a:p>
            <a:r>
              <a:rPr lang="en-US" b="1" dirty="0"/>
              <a:t>Required Texts:</a:t>
            </a:r>
            <a:r>
              <a:rPr lang="en-US" dirty="0"/>
              <a:t> Outdoor Emergency Care 5th Edition -- "Login to member services, click on OEC 5th Edition Book cover to order Book."</a:t>
            </a:r>
          </a:p>
          <a:p>
            <a:r>
              <a:rPr lang="en-US" b="1" dirty="0"/>
              <a:t>Recommended References:</a:t>
            </a:r>
            <a:r>
              <a:rPr lang="en-US" dirty="0"/>
              <a:t> </a:t>
            </a:r>
            <a:r>
              <a:rPr lang="en-US" dirty="0">
                <a:hlinkClick r:id="rId3"/>
              </a:rPr>
              <a:t>www.bradybooks.com</a:t>
            </a:r>
            <a:r>
              <a:rPr lang="en-US" baseline="0" dirty="0"/>
              <a:t> </a:t>
            </a:r>
            <a:r>
              <a:rPr lang="en-US" dirty="0">
                <a:hlinkClick r:id="rId4"/>
              </a:rPr>
              <a:t>www.coursesmart.com</a:t>
            </a:r>
            <a:r>
              <a:rPr lang="en-US" dirty="0"/>
              <a:t> (e-book) </a:t>
            </a:r>
          </a:p>
          <a:p>
            <a:endParaRPr lang="en-US" dirty="0"/>
          </a:p>
        </p:txBody>
      </p:sp>
      <p:sp>
        <p:nvSpPr>
          <p:cNvPr id="4" name="Slide Number Placeholder 3"/>
          <p:cNvSpPr>
            <a:spLocks noGrp="1"/>
          </p:cNvSpPr>
          <p:nvPr>
            <p:ph type="sldNum" sz="quarter" idx="10"/>
          </p:nvPr>
        </p:nvSpPr>
        <p:spPr/>
        <p:txBody>
          <a:bodyPr/>
          <a:lstStyle/>
          <a:p>
            <a:fld id="{B4E01CFA-73EE-4FBE-8E8E-DEAA435E823C}" type="slidenum">
              <a:rPr lang="en-US" smtClean="0"/>
              <a:t>8</a:t>
            </a:fld>
            <a:endParaRPr lang="en-US"/>
          </a:p>
        </p:txBody>
      </p:sp>
    </p:spTree>
    <p:extLst>
      <p:ext uri="{BB962C8B-B14F-4D97-AF65-F5344CB8AC3E}">
        <p14:creationId xmlns:p14="http://schemas.microsoft.com/office/powerpoint/2010/main" val="3856283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E01CFA-73EE-4FBE-8E8E-DEAA435E823C}" type="slidenum">
              <a:rPr lang="en-US" smtClean="0"/>
              <a:t>9</a:t>
            </a:fld>
            <a:endParaRPr lang="en-US"/>
          </a:p>
        </p:txBody>
      </p:sp>
    </p:spTree>
    <p:extLst>
      <p:ext uri="{BB962C8B-B14F-4D97-AF65-F5344CB8AC3E}">
        <p14:creationId xmlns:p14="http://schemas.microsoft.com/office/powerpoint/2010/main" val="375726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costs are subject to change and travel costs are not included.   </a:t>
            </a:r>
          </a:p>
        </p:txBody>
      </p:sp>
      <p:sp>
        <p:nvSpPr>
          <p:cNvPr id="4" name="Slide Number Placeholder 3"/>
          <p:cNvSpPr>
            <a:spLocks noGrp="1"/>
          </p:cNvSpPr>
          <p:nvPr>
            <p:ph type="sldNum" sz="quarter" idx="5"/>
          </p:nvPr>
        </p:nvSpPr>
        <p:spPr/>
        <p:txBody>
          <a:bodyPr/>
          <a:lstStyle/>
          <a:p>
            <a:fld id="{B4E01CFA-73EE-4FBE-8E8E-DEAA435E823C}" type="slidenum">
              <a:rPr lang="en-US" smtClean="0"/>
              <a:t>10</a:t>
            </a:fld>
            <a:endParaRPr lang="en-US"/>
          </a:p>
        </p:txBody>
      </p:sp>
    </p:spTree>
    <p:extLst>
      <p:ext uri="{BB962C8B-B14F-4D97-AF65-F5344CB8AC3E}">
        <p14:creationId xmlns:p14="http://schemas.microsoft.com/office/powerpoint/2010/main" val="182899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72E83-440F-47D9-BB95-15B885C5F6E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208739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72E83-440F-47D9-BB95-15B885C5F6E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8882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72E83-440F-47D9-BB95-15B885C5F6E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E3DDC8D-7710-42EA-B17F-C6CC6BB11DA1}"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4036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C72E83-440F-47D9-BB95-15B885C5F6E8}"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2085903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C72E83-440F-47D9-BB95-15B885C5F6E8}"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E3DDC8D-7710-42EA-B17F-C6CC6BB11DA1}"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2789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C72E83-440F-47D9-BB95-15B885C5F6E8}"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2807825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72E83-440F-47D9-BB95-15B885C5F6E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1205683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72E83-440F-47D9-BB95-15B885C5F6E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383939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72E83-440F-47D9-BB95-15B885C5F6E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403340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72E83-440F-47D9-BB95-15B885C5F6E8}" type="datetimeFigureOut">
              <a:rPr lang="en-US" smtClean="0"/>
              <a:t>3/3/2019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783826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72E83-440F-47D9-BB95-15B885C5F6E8}"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354619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72E83-440F-47D9-BB95-15B885C5F6E8}" type="datetimeFigureOut">
              <a:rPr lang="en-US" smtClean="0"/>
              <a:t>3/3/2019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323302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C72E83-440F-47D9-BB95-15B885C5F6E8}" type="datetimeFigureOut">
              <a:rPr lang="en-US" smtClean="0"/>
              <a:t>3/3/2019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38258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72E83-440F-47D9-BB95-15B885C5F6E8}" type="datetimeFigureOut">
              <a:rPr lang="en-US" smtClean="0"/>
              <a:t>3/3/2019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152141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72E83-440F-47D9-BB95-15B885C5F6E8}"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3106106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72E83-440F-47D9-BB95-15B885C5F6E8}" type="datetimeFigureOut">
              <a:rPr lang="en-US" smtClean="0"/>
              <a:t>3/3/2019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E3DDC8D-7710-42EA-B17F-C6CC6BB11DA1}" type="slidenum">
              <a:rPr lang="en-US" smtClean="0"/>
              <a:t>‹#›</a:t>
            </a:fld>
            <a:endParaRPr lang="en-US"/>
          </a:p>
        </p:txBody>
      </p:sp>
    </p:spTree>
    <p:extLst>
      <p:ext uri="{BB962C8B-B14F-4D97-AF65-F5344CB8AC3E}">
        <p14:creationId xmlns:p14="http://schemas.microsoft.com/office/powerpoint/2010/main" val="765776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BC72E83-440F-47D9-BB95-15B885C5F6E8}" type="datetimeFigureOut">
              <a:rPr lang="en-US" smtClean="0"/>
              <a:t>3/3/2019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E3DDC8D-7710-42EA-B17F-C6CC6BB11DA1}" type="slidenum">
              <a:rPr lang="en-US" smtClean="0"/>
              <a:t>‹#›</a:t>
            </a:fld>
            <a:endParaRPr lang="en-US"/>
          </a:p>
        </p:txBody>
      </p:sp>
    </p:spTree>
    <p:extLst>
      <p:ext uri="{BB962C8B-B14F-4D97-AF65-F5344CB8AC3E}">
        <p14:creationId xmlns:p14="http://schemas.microsoft.com/office/powerpoint/2010/main" val="31920188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oec.sasp@gmail.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2628"/>
            <a:ext cx="7772400" cy="2165168"/>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Ski Apache Ski Patrol</a:t>
            </a:r>
            <a:endParaRPr lang="en-US" dirty="0"/>
          </a:p>
        </p:txBody>
      </p:sp>
      <p:sp>
        <p:nvSpPr>
          <p:cNvPr id="3" name="Subtitle 2"/>
          <p:cNvSpPr>
            <a:spLocks noGrp="1"/>
          </p:cNvSpPr>
          <p:nvPr>
            <p:ph type="subTitle" idx="1"/>
          </p:nvPr>
        </p:nvSpPr>
        <p:spPr>
          <a:xfrm>
            <a:off x="1143000" y="3253344"/>
            <a:ext cx="6858000" cy="1655762"/>
          </a:xfrm>
        </p:spPr>
        <p:txBody>
          <a:bodyPr/>
          <a:lstStyle/>
          <a:p>
            <a:pPr algn="ctr"/>
            <a:r>
              <a:rPr lang="en-US" sz="2400" dirty="0"/>
              <a:t>Introduction to the Patrol</a:t>
            </a:r>
          </a:p>
          <a:p>
            <a:pPr algn="ctr"/>
            <a:r>
              <a:rPr lang="en-US" sz="2400" dirty="0"/>
              <a:t>Feb. 2019</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476" y="-24331"/>
            <a:ext cx="2290281" cy="2426337"/>
          </a:xfrm>
          <a:prstGeom prst="rect">
            <a:avLst/>
          </a:prstGeom>
        </p:spPr>
      </p:pic>
    </p:spTree>
    <p:extLst>
      <p:ext uri="{BB962C8B-B14F-4D97-AF65-F5344CB8AC3E}">
        <p14:creationId xmlns:p14="http://schemas.microsoft.com/office/powerpoint/2010/main" val="118418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dirty="0"/>
              <a:t>Expected Estimated </a:t>
            </a:r>
            <a:br>
              <a:rPr lang="en-US" dirty="0"/>
            </a:br>
            <a:r>
              <a:rPr lang="en-US" dirty="0"/>
              <a:t>Cost without Travel</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27467783"/>
              </p:ext>
            </p:extLst>
          </p:nvPr>
        </p:nvGraphicFramePr>
        <p:xfrm>
          <a:off x="1465385" y="1905000"/>
          <a:ext cx="6808763" cy="4051500"/>
        </p:xfrm>
        <a:graphic>
          <a:graphicData uri="http://schemas.openxmlformats.org/drawingml/2006/table">
            <a:tbl>
              <a:tblPr>
                <a:tableStyleId>{5C22544A-7EE6-4342-B048-85BDC9FD1C3A}</a:tableStyleId>
              </a:tblPr>
              <a:tblGrid>
                <a:gridCol w="5645977">
                  <a:extLst>
                    <a:ext uri="{9D8B030D-6E8A-4147-A177-3AD203B41FA5}">
                      <a16:colId xmlns:a16="http://schemas.microsoft.com/office/drawing/2014/main" val="2108164075"/>
                    </a:ext>
                  </a:extLst>
                </a:gridCol>
                <a:gridCol w="1162786">
                  <a:extLst>
                    <a:ext uri="{9D8B030D-6E8A-4147-A177-3AD203B41FA5}">
                      <a16:colId xmlns:a16="http://schemas.microsoft.com/office/drawing/2014/main" val="2299678431"/>
                    </a:ext>
                  </a:extLst>
                </a:gridCol>
              </a:tblGrid>
              <a:tr h="405150">
                <a:tc>
                  <a:txBody>
                    <a:bodyPr/>
                    <a:lstStyle/>
                    <a:p>
                      <a:pPr algn="l" rtl="0" fontAlgn="b"/>
                      <a:r>
                        <a:rPr lang="en-US" sz="2000" u="sng" strike="noStrike">
                          <a:effectLst/>
                        </a:rPr>
                        <a:t>Items</a:t>
                      </a:r>
                      <a:endParaRPr lang="en-US" sz="2000" b="1" i="0" u="sng" strike="noStrike">
                        <a:solidFill>
                          <a:srgbClr val="000000"/>
                        </a:solidFill>
                        <a:effectLst/>
                        <a:latin typeface="Century Gothic" panose="020B0502020202020204" pitchFamily="34" charset="0"/>
                      </a:endParaRPr>
                    </a:p>
                  </a:txBody>
                  <a:tcPr marL="9380" marR="9380" marT="9380" marB="45026" anchor="b">
                    <a:noFill/>
                  </a:tcPr>
                </a:tc>
                <a:tc>
                  <a:txBody>
                    <a:bodyPr/>
                    <a:lstStyle/>
                    <a:p>
                      <a:pPr algn="l" rtl="0" fontAlgn="b"/>
                      <a:r>
                        <a:rPr lang="en-US" sz="2000" u="sng" strike="noStrike">
                          <a:effectLst/>
                        </a:rPr>
                        <a:t>Amount</a:t>
                      </a:r>
                      <a:endParaRPr lang="en-US" sz="2000" b="1" i="0" u="sng" strike="noStrike">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3918905513"/>
                  </a:ext>
                </a:extLst>
              </a:tr>
              <a:tr h="405150">
                <a:tc>
                  <a:txBody>
                    <a:bodyPr/>
                    <a:lstStyle/>
                    <a:p>
                      <a:pPr algn="l" rtl="0" fontAlgn="b"/>
                      <a:r>
                        <a:rPr lang="en-US" sz="2000" u="none" strike="noStrike">
                          <a:effectLst/>
                        </a:rPr>
                        <a:t>NSP Dues</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tc>
                  <a:txBody>
                    <a:bodyPr/>
                    <a:lstStyle/>
                    <a:p>
                      <a:pPr algn="r" rtl="0" fontAlgn="b"/>
                      <a:r>
                        <a:rPr lang="en-US" sz="2000" u="none" strike="noStrike">
                          <a:effectLst/>
                        </a:rPr>
                        <a:t>$55.00 </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1405936618"/>
                  </a:ext>
                </a:extLst>
              </a:tr>
              <a:tr h="405150">
                <a:tc>
                  <a:txBody>
                    <a:bodyPr/>
                    <a:lstStyle/>
                    <a:p>
                      <a:pPr algn="l" rtl="0" fontAlgn="b"/>
                      <a:r>
                        <a:rPr lang="en-US" sz="2000" u="none" strike="noStrike">
                          <a:effectLst/>
                        </a:rPr>
                        <a:t>Division Dues</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tc>
                  <a:txBody>
                    <a:bodyPr/>
                    <a:lstStyle/>
                    <a:p>
                      <a:pPr algn="r" rtl="0" fontAlgn="b"/>
                      <a:r>
                        <a:rPr lang="en-US" sz="2000" u="none" strike="noStrike" dirty="0">
                          <a:effectLst/>
                        </a:rPr>
                        <a:t>$20.00 </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260562065"/>
                  </a:ext>
                </a:extLst>
              </a:tr>
              <a:tr h="405150">
                <a:tc>
                  <a:txBody>
                    <a:bodyPr/>
                    <a:lstStyle/>
                    <a:p>
                      <a:pPr algn="l" rtl="0" fontAlgn="b"/>
                      <a:r>
                        <a:rPr lang="en-US" sz="2000" u="none" strike="noStrike">
                          <a:effectLst/>
                        </a:rPr>
                        <a:t>Local Patrol Dues</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tc>
                  <a:txBody>
                    <a:bodyPr/>
                    <a:lstStyle/>
                    <a:p>
                      <a:pPr algn="r" rtl="0" fontAlgn="b"/>
                      <a:r>
                        <a:rPr lang="en-US" sz="2000" u="none" strike="noStrike" dirty="0">
                          <a:effectLst/>
                        </a:rPr>
                        <a:t>$40.00 </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2587094881"/>
                  </a:ext>
                </a:extLst>
              </a:tr>
              <a:tr h="405150">
                <a:tc>
                  <a:txBody>
                    <a:bodyPr/>
                    <a:lstStyle/>
                    <a:p>
                      <a:pPr algn="l" rtl="0" fontAlgn="b"/>
                      <a:r>
                        <a:rPr lang="en-US" sz="2000" u="none" strike="noStrike">
                          <a:effectLst/>
                        </a:rPr>
                        <a:t>Outdoor Emergency Care 5th Edition Book</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tc>
                  <a:txBody>
                    <a:bodyPr/>
                    <a:lstStyle/>
                    <a:p>
                      <a:pPr algn="r" rtl="0" fontAlgn="b"/>
                      <a:r>
                        <a:rPr lang="en-US" sz="2000" u="none" strike="noStrike">
                          <a:effectLst/>
                        </a:rPr>
                        <a:t>$100.00 </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3056087277"/>
                  </a:ext>
                </a:extLst>
              </a:tr>
              <a:tr h="405150">
                <a:tc>
                  <a:txBody>
                    <a:bodyPr/>
                    <a:lstStyle/>
                    <a:p>
                      <a:pPr algn="l" rtl="0" fontAlgn="b"/>
                      <a:r>
                        <a:rPr lang="en-US" sz="2000" u="none" strike="noStrike">
                          <a:effectLst/>
                        </a:rPr>
                        <a:t>OEC Course</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tc>
                  <a:txBody>
                    <a:bodyPr/>
                    <a:lstStyle/>
                    <a:p>
                      <a:pPr algn="r" rtl="0" fontAlgn="b"/>
                      <a:r>
                        <a:rPr lang="en-US" sz="2000" u="none" strike="noStrike" dirty="0">
                          <a:effectLst/>
                        </a:rPr>
                        <a:t>$60.00 </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2233634260"/>
                  </a:ext>
                </a:extLst>
              </a:tr>
              <a:tr h="405150">
                <a:tc>
                  <a:txBody>
                    <a:bodyPr/>
                    <a:lstStyle/>
                    <a:p>
                      <a:pPr algn="l" rtl="0" fontAlgn="b"/>
                      <a:r>
                        <a:rPr lang="en-US" sz="2000" u="none" strike="noStrike">
                          <a:effectLst/>
                        </a:rPr>
                        <a:t>OEC Online Platform </a:t>
                      </a:r>
                      <a:endParaRPr lang="en-US" sz="2000" b="0" i="0" u="none" strike="noStrike">
                        <a:solidFill>
                          <a:srgbClr val="000000"/>
                        </a:solidFill>
                        <a:effectLst/>
                        <a:latin typeface="Century Gothic" panose="020B0502020202020204" pitchFamily="34" charset="0"/>
                      </a:endParaRPr>
                    </a:p>
                  </a:txBody>
                  <a:tcPr marL="9380" marR="9380" marT="9380" marB="45026" anchor="b">
                    <a:noFill/>
                  </a:tcPr>
                </a:tc>
                <a:tc>
                  <a:txBody>
                    <a:bodyPr/>
                    <a:lstStyle/>
                    <a:p>
                      <a:pPr algn="r" rtl="0" fontAlgn="b"/>
                      <a:r>
                        <a:rPr lang="en-US" sz="2000" u="none" strike="noStrike" dirty="0">
                          <a:effectLst/>
                        </a:rPr>
                        <a:t>$22.00 </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4273698138"/>
                  </a:ext>
                </a:extLst>
              </a:tr>
              <a:tr h="405150">
                <a:tc>
                  <a:txBody>
                    <a:bodyPr/>
                    <a:lstStyle/>
                    <a:p>
                      <a:pPr algn="l" rtl="0" fontAlgn="b"/>
                      <a:endParaRPr lang="en-US" sz="2000" u="none" strike="noStrike" dirty="0">
                        <a:effectLst/>
                      </a:endParaRPr>
                    </a:p>
                  </a:txBody>
                  <a:tcPr marL="9380" marR="9380" marT="9380" marB="45026" anchor="b">
                    <a:noFill/>
                  </a:tcPr>
                </a:tc>
                <a:tc>
                  <a:txBody>
                    <a:bodyPr/>
                    <a:lstStyle/>
                    <a:p>
                      <a:pPr algn="r" rtl="0" fontAlgn="b"/>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1495668310"/>
                  </a:ext>
                </a:extLst>
              </a:tr>
              <a:tr h="405150">
                <a:tc>
                  <a:txBody>
                    <a:bodyPr/>
                    <a:lstStyle/>
                    <a:p>
                      <a:pPr algn="l" rtl="0" fontAlgn="b"/>
                      <a:r>
                        <a:rPr lang="en-US" sz="2000" u="none" strike="noStrike" dirty="0">
                          <a:effectLst/>
                        </a:rPr>
                        <a:t>-------------------------------------------------</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tc>
                  <a:txBody>
                    <a:bodyPr/>
                    <a:lstStyle/>
                    <a:p>
                      <a:pPr algn="l" rtl="0" fontAlgn="b"/>
                      <a:r>
                        <a:rPr lang="en-US" sz="2000" u="none" strike="noStrike" dirty="0">
                          <a:effectLst/>
                        </a:rPr>
                        <a:t>------------</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3643860193"/>
                  </a:ext>
                </a:extLst>
              </a:tr>
              <a:tr h="405150">
                <a:tc>
                  <a:txBody>
                    <a:bodyPr/>
                    <a:lstStyle/>
                    <a:p>
                      <a:pPr algn="l" rtl="0" fontAlgn="b"/>
                      <a:r>
                        <a:rPr lang="en-US" sz="2000" u="none" strike="noStrike" dirty="0">
                          <a:effectLst/>
                        </a:rPr>
                        <a:t>Approximate total</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tc>
                  <a:txBody>
                    <a:bodyPr/>
                    <a:lstStyle/>
                    <a:p>
                      <a:pPr algn="r" rtl="0" fontAlgn="b"/>
                      <a:r>
                        <a:rPr lang="en-US" sz="2000" u="none" strike="noStrike" dirty="0">
                          <a:effectLst/>
                        </a:rPr>
                        <a:t>$297.00 </a:t>
                      </a:r>
                      <a:endParaRPr lang="en-US" sz="2000" b="0" i="0" u="none" strike="noStrike" dirty="0">
                        <a:solidFill>
                          <a:srgbClr val="000000"/>
                        </a:solidFill>
                        <a:effectLst/>
                        <a:latin typeface="Century Gothic" panose="020B0502020202020204" pitchFamily="34" charset="0"/>
                      </a:endParaRPr>
                    </a:p>
                  </a:txBody>
                  <a:tcPr marL="9380" marR="9380" marT="9380" marB="45026" anchor="b">
                    <a:noFill/>
                  </a:tcPr>
                </a:tc>
                <a:extLst>
                  <a:ext uri="{0D108BD9-81ED-4DB2-BD59-A6C34878D82A}">
                    <a16:rowId xmlns:a16="http://schemas.microsoft.com/office/drawing/2014/main" val="2661413920"/>
                  </a:ext>
                </a:extLst>
              </a:tr>
            </a:tbl>
          </a:graphicData>
        </a:graphic>
      </p:graphicFrame>
      <p:sp>
        <p:nvSpPr>
          <p:cNvPr id="3" name="TextBox 2">
            <a:extLst>
              <a:ext uri="{FF2B5EF4-FFF2-40B4-BE49-F238E27FC236}">
                <a16:creationId xmlns:a16="http://schemas.microsoft.com/office/drawing/2014/main" id="{EB43D943-F976-4661-90A1-4F585A2BFDCF}"/>
              </a:ext>
            </a:extLst>
          </p:cNvPr>
          <p:cNvSpPr txBox="1"/>
          <p:nvPr/>
        </p:nvSpPr>
        <p:spPr>
          <a:xfrm>
            <a:off x="990806" y="6049224"/>
            <a:ext cx="8153194" cy="369332"/>
          </a:xfrm>
          <a:prstGeom prst="rect">
            <a:avLst/>
          </a:prstGeom>
          <a:noFill/>
        </p:spPr>
        <p:txBody>
          <a:bodyPr wrap="none" rtlCol="0">
            <a:spAutoFit/>
          </a:bodyPr>
          <a:lstStyle/>
          <a:p>
            <a:r>
              <a:rPr lang="en-US" dirty="0"/>
              <a:t>Note:  All costs are subject to change and travel costs are not included.</a:t>
            </a:r>
          </a:p>
        </p:txBody>
      </p:sp>
    </p:spTree>
    <p:extLst>
      <p:ext uri="{BB962C8B-B14F-4D97-AF65-F5344CB8AC3E}">
        <p14:creationId xmlns:p14="http://schemas.microsoft.com/office/powerpoint/2010/main" val="114308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Equipment</a:t>
            </a:r>
          </a:p>
        </p:txBody>
      </p:sp>
      <p:sp>
        <p:nvSpPr>
          <p:cNvPr id="3" name="Content Placeholder 2"/>
          <p:cNvSpPr>
            <a:spLocks noGrp="1"/>
          </p:cNvSpPr>
          <p:nvPr>
            <p:ph idx="1"/>
          </p:nvPr>
        </p:nvSpPr>
        <p:spPr>
          <a:xfrm>
            <a:off x="1638301" y="1543050"/>
            <a:ext cx="7086600" cy="3777622"/>
          </a:xfrm>
        </p:spPr>
        <p:txBody>
          <a:bodyPr>
            <a:noAutofit/>
          </a:bodyPr>
          <a:lstStyle/>
          <a:p>
            <a:r>
              <a:rPr lang="en-US" sz="2400" dirty="0"/>
              <a:t>To attend OEC training</a:t>
            </a:r>
          </a:p>
          <a:p>
            <a:pPr lvl="1"/>
            <a:r>
              <a:rPr lang="en-US" sz="2000" dirty="0"/>
              <a:t>Computer for online portion of the course</a:t>
            </a:r>
          </a:p>
          <a:p>
            <a:pPr lvl="1"/>
            <a:r>
              <a:rPr lang="en-US" sz="2000" dirty="0"/>
              <a:t>Textbook, notebook / Pen</a:t>
            </a:r>
          </a:p>
          <a:p>
            <a:pPr lvl="1"/>
            <a:r>
              <a:rPr lang="en-US" sz="2000" dirty="0"/>
              <a:t>Food and snacks</a:t>
            </a:r>
          </a:p>
          <a:p>
            <a:pPr lvl="1"/>
            <a:r>
              <a:rPr lang="en-US" sz="2000" dirty="0"/>
              <a:t>Appropriate clothing for outside training</a:t>
            </a:r>
          </a:p>
          <a:p>
            <a:r>
              <a:rPr lang="en-US" sz="2400" dirty="0"/>
              <a:t>To attend as a NSP member after OEC</a:t>
            </a:r>
          </a:p>
          <a:p>
            <a:pPr lvl="1"/>
            <a:r>
              <a:rPr lang="en-US" sz="2000" dirty="0"/>
              <a:t>Ski or snowboard equipment</a:t>
            </a:r>
          </a:p>
          <a:p>
            <a:pPr lvl="1"/>
            <a:r>
              <a:rPr lang="en-US" sz="2000" dirty="0"/>
              <a:t>Helmets required</a:t>
            </a:r>
          </a:p>
          <a:p>
            <a:pPr lvl="1"/>
            <a:r>
              <a:rPr lang="en-US" sz="2000" dirty="0"/>
              <a:t>Appropriate Ski Clothing – ski jacket + pants (black) </a:t>
            </a:r>
          </a:p>
          <a:p>
            <a:pPr lvl="1"/>
            <a:r>
              <a:rPr lang="en-US" sz="2000" dirty="0"/>
              <a:t>Vest/pack for medical supplies, water, and snacks</a:t>
            </a:r>
          </a:p>
        </p:txBody>
      </p:sp>
    </p:spTree>
    <p:extLst>
      <p:ext uri="{BB962C8B-B14F-4D97-AF65-F5344CB8AC3E}">
        <p14:creationId xmlns:p14="http://schemas.microsoft.com/office/powerpoint/2010/main" val="216346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Book Information</a:t>
            </a:r>
            <a:br>
              <a:rPr lang="en-US" dirty="0"/>
            </a:br>
            <a:r>
              <a:rPr lang="en-US" dirty="0"/>
              <a:t>OEC 5</a:t>
            </a:r>
            <a:r>
              <a:rPr lang="en-US" baseline="30000" dirty="0"/>
              <a:t>th</a:t>
            </a:r>
            <a:r>
              <a:rPr lang="en-US" dirty="0"/>
              <a:t> Edition </a:t>
            </a:r>
          </a:p>
        </p:txBody>
      </p:sp>
      <p:sp>
        <p:nvSpPr>
          <p:cNvPr id="3" name="Content Placeholder 2"/>
          <p:cNvSpPr>
            <a:spLocks noGrp="1"/>
          </p:cNvSpPr>
          <p:nvPr>
            <p:ph idx="1"/>
          </p:nvPr>
        </p:nvSpPr>
        <p:spPr>
          <a:xfrm>
            <a:off x="1528396" y="1950719"/>
            <a:ext cx="7427741" cy="4614203"/>
          </a:xfrm>
        </p:spPr>
        <p:txBody>
          <a:bodyPr>
            <a:normAutofit/>
          </a:bodyPr>
          <a:lstStyle/>
          <a:p>
            <a:r>
              <a:rPr lang="en-US" sz="2400" dirty="0"/>
              <a:t>Hard Copy</a:t>
            </a:r>
          </a:p>
          <a:p>
            <a:pPr lvl="1"/>
            <a:r>
              <a:rPr lang="en-US" sz="2000" dirty="0"/>
              <a:t>OEC 5</a:t>
            </a:r>
            <a:r>
              <a:rPr lang="en-US" sz="2000" baseline="30000" dirty="0"/>
              <a:t>th</a:t>
            </a:r>
            <a:r>
              <a:rPr lang="en-US" sz="2000" dirty="0"/>
              <a:t> Edition </a:t>
            </a:r>
          </a:p>
          <a:p>
            <a:pPr lvl="2"/>
            <a:r>
              <a:rPr lang="en-US" sz="1800" dirty="0"/>
              <a:t>ISBN-13: 978-0135074800</a:t>
            </a:r>
          </a:p>
          <a:p>
            <a:pPr lvl="2"/>
            <a:r>
              <a:rPr lang="en-US" sz="1800" dirty="0"/>
              <a:t>ISBN-10: 0135074800</a:t>
            </a:r>
          </a:p>
          <a:p>
            <a:r>
              <a:rPr lang="en-US" sz="2400" dirty="0"/>
              <a:t>E-Book (can download onto multiple devices)</a:t>
            </a:r>
          </a:p>
          <a:p>
            <a:pPr marL="457200" lvl="1" indent="0">
              <a:buNone/>
            </a:pPr>
            <a:endParaRPr lang="en-US" dirty="0"/>
          </a:p>
        </p:txBody>
      </p:sp>
    </p:spTree>
    <p:extLst>
      <p:ext uri="{BB962C8B-B14F-4D97-AF65-F5344CB8AC3E}">
        <p14:creationId xmlns:p14="http://schemas.microsoft.com/office/powerpoint/2010/main" val="77193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Way Ahead</a:t>
            </a:r>
          </a:p>
        </p:txBody>
      </p:sp>
      <p:sp>
        <p:nvSpPr>
          <p:cNvPr id="3" name="Content Placeholder 2"/>
          <p:cNvSpPr>
            <a:spLocks noGrp="1"/>
          </p:cNvSpPr>
          <p:nvPr>
            <p:ph idx="1"/>
          </p:nvPr>
        </p:nvSpPr>
        <p:spPr>
          <a:xfrm>
            <a:off x="1942415" y="1676400"/>
            <a:ext cx="6591985" cy="4991100"/>
          </a:xfrm>
        </p:spPr>
        <p:txBody>
          <a:bodyPr>
            <a:normAutofit fontScale="77500" lnSpcReduction="20000"/>
          </a:bodyPr>
          <a:lstStyle/>
          <a:p>
            <a:r>
              <a:rPr lang="en-US" sz="3600" dirty="0"/>
              <a:t>If you are interested</a:t>
            </a:r>
          </a:p>
          <a:p>
            <a:pPr lvl="1"/>
            <a:r>
              <a:rPr lang="en-US" sz="3100" dirty="0"/>
              <a:t>Fill out the application form on the Ski Apache Ski Patrol website</a:t>
            </a:r>
          </a:p>
          <a:p>
            <a:pPr lvl="1"/>
            <a:r>
              <a:rPr lang="en-US" sz="3100" dirty="0"/>
              <a:t>Purchase a text book</a:t>
            </a:r>
          </a:p>
          <a:p>
            <a:pPr lvl="1"/>
            <a:r>
              <a:rPr lang="en-US" sz="3100" dirty="0"/>
              <a:t>Complete professional level CPR training (a class will be offered during OEC classes)</a:t>
            </a:r>
          </a:p>
          <a:p>
            <a:pPr lvl="1"/>
            <a:endParaRPr lang="en-US" sz="3100" dirty="0"/>
          </a:p>
          <a:p>
            <a:pPr lvl="1"/>
            <a:r>
              <a:rPr lang="en-US" sz="3100" dirty="0"/>
              <a:t>Contact Information for OEC course:</a:t>
            </a:r>
          </a:p>
          <a:p>
            <a:pPr lvl="2"/>
            <a:r>
              <a:rPr lang="en-US" sz="2600" dirty="0"/>
              <a:t>Christi Garrison</a:t>
            </a:r>
          </a:p>
          <a:p>
            <a:pPr lvl="2"/>
            <a:r>
              <a:rPr lang="en-US" sz="2600" dirty="0">
                <a:hlinkClick r:id="rId3"/>
              </a:rPr>
              <a:t>oec.sasp@gmail.com</a:t>
            </a:r>
            <a:endParaRPr lang="en-US" sz="2600" dirty="0"/>
          </a:p>
          <a:p>
            <a:pPr lvl="2"/>
            <a:r>
              <a:rPr lang="en-US" sz="2600" dirty="0"/>
              <a:t>Cell: 915-401-4770</a:t>
            </a:r>
          </a:p>
          <a:p>
            <a:pPr lvl="2"/>
            <a:endParaRPr lang="en-US" dirty="0"/>
          </a:p>
        </p:txBody>
      </p:sp>
    </p:spTree>
    <p:extLst>
      <p:ext uri="{BB962C8B-B14F-4D97-AF65-F5344CB8AC3E}">
        <p14:creationId xmlns:p14="http://schemas.microsoft.com/office/powerpoint/2010/main" val="237105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Ski Patrol</a:t>
            </a:r>
            <a:br>
              <a:rPr lang="en-US" dirty="0"/>
            </a:br>
            <a:r>
              <a:rPr lang="en-US" dirty="0"/>
              <a:t>www.nsp.org</a:t>
            </a:r>
          </a:p>
        </p:txBody>
      </p:sp>
      <p:sp>
        <p:nvSpPr>
          <p:cNvPr id="3" name="Content Placeholder 2"/>
          <p:cNvSpPr>
            <a:spLocks noGrp="1"/>
          </p:cNvSpPr>
          <p:nvPr>
            <p:ph idx="1"/>
          </p:nvPr>
        </p:nvSpPr>
        <p:spPr/>
        <p:txBody>
          <a:bodyPr>
            <a:noAutofit/>
          </a:bodyPr>
          <a:lstStyle/>
          <a:p>
            <a:r>
              <a:rPr lang="en-US" sz="2000" dirty="0"/>
              <a:t>NSP Mission - To help keep people safe on the mountain and during other outdoor activities</a:t>
            </a:r>
          </a:p>
          <a:p>
            <a:r>
              <a:rPr lang="en-US" sz="2000" dirty="0"/>
              <a:t>The National Ski Patrol is a nonprofit organization that was founded in 1938</a:t>
            </a:r>
          </a:p>
          <a:p>
            <a:r>
              <a:rPr lang="en-US" sz="2000" dirty="0"/>
              <a:t>Composed of more than 28,000 members (paid and volunteers) serving over 650 patrols</a:t>
            </a:r>
          </a:p>
          <a:p>
            <a:r>
              <a:rPr lang="en-US" sz="2000" dirty="0"/>
              <a:t>NSP members work on behalf of local ski and snowboard areas to improve the overall snow sports experience for outdoor recreationists</a:t>
            </a:r>
          </a:p>
          <a:p>
            <a:r>
              <a:rPr lang="en-US" sz="2000" dirty="0"/>
              <a:t>Deriving its primary financial support from membership dues, donations, user fees, and corporate sponsorships</a:t>
            </a:r>
          </a:p>
        </p:txBody>
      </p:sp>
    </p:spTree>
    <p:extLst>
      <p:ext uri="{BB962C8B-B14F-4D97-AF65-F5344CB8AC3E}">
        <p14:creationId xmlns:p14="http://schemas.microsoft.com/office/powerpoint/2010/main" val="105228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395510"/>
            <a:ext cx="6589199" cy="1280890"/>
          </a:xfrm>
        </p:spPr>
        <p:txBody>
          <a:bodyPr/>
          <a:lstStyle/>
          <a:p>
            <a:r>
              <a:rPr lang="en-US" dirty="0"/>
              <a:t>Ski Apache Ski Patrol</a:t>
            </a:r>
          </a:p>
        </p:txBody>
      </p:sp>
      <p:sp>
        <p:nvSpPr>
          <p:cNvPr id="3" name="Content Placeholder 2"/>
          <p:cNvSpPr>
            <a:spLocks noGrp="1"/>
          </p:cNvSpPr>
          <p:nvPr>
            <p:ph idx="1"/>
          </p:nvPr>
        </p:nvSpPr>
        <p:spPr>
          <a:xfrm>
            <a:off x="1504951" y="1197288"/>
            <a:ext cx="6819900" cy="5451161"/>
          </a:xfrm>
        </p:spPr>
        <p:txBody>
          <a:bodyPr>
            <a:noAutofit/>
          </a:bodyPr>
          <a:lstStyle/>
          <a:p>
            <a:r>
              <a:rPr lang="en-US" sz="2400" dirty="0"/>
              <a:t>Located at Ski Apache resort in Ruidoso, NM </a:t>
            </a:r>
          </a:p>
          <a:p>
            <a:r>
              <a:rPr lang="en-US" sz="2400" dirty="0"/>
              <a:t>Approximately 80 members paid and volunteer</a:t>
            </a:r>
            <a:endParaRPr lang="en-US" sz="2000" dirty="0"/>
          </a:p>
          <a:p>
            <a:r>
              <a:rPr lang="en-US" sz="2400" dirty="0"/>
              <a:t>Ski Apache Patrol Officers </a:t>
            </a:r>
          </a:p>
          <a:p>
            <a:r>
              <a:rPr lang="en-US" sz="2400" dirty="0"/>
              <a:t>Paid Patrol</a:t>
            </a:r>
          </a:p>
          <a:p>
            <a:pPr lvl="1"/>
            <a:r>
              <a:rPr lang="en-US" sz="2200" dirty="0"/>
              <a:t>Patrol Director: Fred Pavlovic</a:t>
            </a:r>
          </a:p>
          <a:p>
            <a:pPr lvl="1"/>
            <a:r>
              <a:rPr lang="en-US" sz="2200" dirty="0"/>
              <a:t>Ass. Patrol Director: Rich Davidson</a:t>
            </a:r>
          </a:p>
          <a:p>
            <a:r>
              <a:rPr lang="en-US" sz="2400" dirty="0"/>
              <a:t>Volunteers </a:t>
            </a:r>
          </a:p>
          <a:p>
            <a:pPr lvl="1"/>
            <a:r>
              <a:rPr lang="en-US" sz="2200" dirty="0"/>
              <a:t>Patrol Director: David Budak</a:t>
            </a:r>
          </a:p>
          <a:p>
            <a:pPr lvl="1"/>
            <a:r>
              <a:rPr lang="en-US" sz="2200" dirty="0"/>
              <a:t>Ass. Alpine Patrol Director: Bill Richardson</a:t>
            </a:r>
          </a:p>
          <a:p>
            <a:pPr lvl="1"/>
            <a:r>
              <a:rPr lang="en-US" sz="2200" dirty="0"/>
              <a:t>Ass. Patroller Patrol Director: Christi Garrison</a:t>
            </a:r>
          </a:p>
        </p:txBody>
      </p:sp>
    </p:spTree>
    <p:extLst>
      <p:ext uri="{BB962C8B-B14F-4D97-AF65-F5344CB8AC3E}">
        <p14:creationId xmlns:p14="http://schemas.microsoft.com/office/powerpoint/2010/main" val="358484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509810"/>
            <a:ext cx="6589199" cy="1280890"/>
          </a:xfrm>
        </p:spPr>
        <p:txBody>
          <a:bodyPr/>
          <a:lstStyle/>
          <a:p>
            <a:r>
              <a:rPr lang="en-US" dirty="0"/>
              <a:t>Ski Apache Ski Patrol Requirements</a:t>
            </a:r>
          </a:p>
        </p:txBody>
      </p:sp>
      <p:sp>
        <p:nvSpPr>
          <p:cNvPr id="3" name="Content Placeholder 2"/>
          <p:cNvSpPr>
            <a:spLocks noGrp="1"/>
          </p:cNvSpPr>
          <p:nvPr>
            <p:ph idx="1"/>
          </p:nvPr>
        </p:nvSpPr>
        <p:spPr>
          <a:xfrm>
            <a:off x="1714501" y="1847850"/>
            <a:ext cx="6819900" cy="3777622"/>
          </a:xfrm>
        </p:spPr>
        <p:txBody>
          <a:bodyPr>
            <a:noAutofit/>
          </a:bodyPr>
          <a:lstStyle/>
          <a:p>
            <a:r>
              <a:rPr lang="en-US" sz="2400" dirty="0"/>
              <a:t>The </a:t>
            </a:r>
            <a:r>
              <a:rPr lang="en-US" sz="2400" b="1" u="sng" dirty="0"/>
              <a:t>desire</a:t>
            </a:r>
            <a:r>
              <a:rPr lang="en-US" sz="2400" dirty="0"/>
              <a:t> to help others </a:t>
            </a:r>
          </a:p>
          <a:p>
            <a:r>
              <a:rPr lang="en-US" sz="2400" dirty="0"/>
              <a:t>Do </a:t>
            </a:r>
            <a:r>
              <a:rPr lang="en-US" sz="2400" b="1" u="sng" dirty="0"/>
              <a:t>not</a:t>
            </a:r>
            <a:r>
              <a:rPr lang="en-US" sz="2400" dirty="0"/>
              <a:t> need the ability to ski or snowboard </a:t>
            </a:r>
          </a:p>
          <a:p>
            <a:r>
              <a:rPr lang="en-US" sz="2400" dirty="0"/>
              <a:t>Completion of Outdoor Emergency Care (OEC) course </a:t>
            </a:r>
          </a:p>
          <a:p>
            <a:pPr lvl="1"/>
            <a:r>
              <a:rPr lang="en-US" sz="2400" dirty="0"/>
              <a:t>If currently holding EMT or higher can challenge the course</a:t>
            </a:r>
          </a:p>
          <a:p>
            <a:r>
              <a:rPr lang="en-US" sz="2400" dirty="0"/>
              <a:t>Current CPR card </a:t>
            </a:r>
          </a:p>
          <a:p>
            <a:pPr lvl="1"/>
            <a:r>
              <a:rPr lang="en-US" sz="2400" dirty="0"/>
              <a:t>a class will be provided during the OEC course</a:t>
            </a:r>
          </a:p>
        </p:txBody>
      </p:sp>
    </p:spTree>
    <p:extLst>
      <p:ext uri="{BB962C8B-B14F-4D97-AF65-F5344CB8AC3E}">
        <p14:creationId xmlns:p14="http://schemas.microsoft.com/office/powerpoint/2010/main" val="171319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509810"/>
            <a:ext cx="6589199" cy="1280890"/>
          </a:xfrm>
        </p:spPr>
        <p:txBody>
          <a:bodyPr/>
          <a:lstStyle/>
          <a:p>
            <a:r>
              <a:rPr lang="en-US" dirty="0"/>
              <a:t>Ski Apache Ski Patrol Requirements continued </a:t>
            </a:r>
          </a:p>
        </p:txBody>
      </p:sp>
      <p:sp>
        <p:nvSpPr>
          <p:cNvPr id="3" name="Content Placeholder 2"/>
          <p:cNvSpPr>
            <a:spLocks noGrp="1"/>
          </p:cNvSpPr>
          <p:nvPr>
            <p:ph idx="1"/>
          </p:nvPr>
        </p:nvSpPr>
        <p:spPr>
          <a:xfrm>
            <a:off x="1714501" y="1847850"/>
            <a:ext cx="6819900" cy="3777622"/>
          </a:xfrm>
        </p:spPr>
        <p:txBody>
          <a:bodyPr>
            <a:noAutofit/>
          </a:bodyPr>
          <a:lstStyle/>
          <a:p>
            <a:r>
              <a:rPr lang="en-US" sz="2400" dirty="0"/>
              <a:t>16 days/season volunteering</a:t>
            </a:r>
          </a:p>
          <a:p>
            <a:pPr lvl="1"/>
            <a:r>
              <a:rPr lang="en-US" sz="2400" dirty="0"/>
              <a:t>Will not have to pay for lift tickets on volunteer days.</a:t>
            </a:r>
          </a:p>
          <a:p>
            <a:pPr lvl="1"/>
            <a:r>
              <a:rPr lang="en-US" sz="2400" dirty="0"/>
              <a:t>Days typically start at 0800 and go until 1700</a:t>
            </a:r>
          </a:p>
          <a:p>
            <a:pPr lvl="1"/>
            <a:r>
              <a:rPr lang="en-US" sz="2400" dirty="0"/>
              <a:t>Morning meeting starts at 0810 in the patrol room.</a:t>
            </a:r>
          </a:p>
          <a:p>
            <a:r>
              <a:rPr lang="en-US" sz="2400" dirty="0"/>
              <a:t>To maintain a OEC cert you will have to attend an annual refresher presented by NSP</a:t>
            </a:r>
          </a:p>
        </p:txBody>
      </p:sp>
    </p:spTree>
    <p:extLst>
      <p:ext uri="{BB962C8B-B14F-4D97-AF65-F5344CB8AC3E}">
        <p14:creationId xmlns:p14="http://schemas.microsoft.com/office/powerpoint/2010/main" val="159371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of Members </a:t>
            </a:r>
            <a:br>
              <a:rPr lang="en-US" dirty="0"/>
            </a:br>
            <a:r>
              <a:rPr lang="en-US" dirty="0"/>
              <a:t>						within NSP</a:t>
            </a:r>
          </a:p>
        </p:txBody>
      </p:sp>
      <p:sp>
        <p:nvSpPr>
          <p:cNvPr id="3" name="Content Placeholder 2"/>
          <p:cNvSpPr>
            <a:spLocks noGrp="1"/>
          </p:cNvSpPr>
          <p:nvPr>
            <p:ph idx="1"/>
          </p:nvPr>
        </p:nvSpPr>
        <p:spPr>
          <a:xfrm>
            <a:off x="1942415" y="1905000"/>
            <a:ext cx="6591985" cy="4514850"/>
          </a:xfrm>
        </p:spPr>
        <p:txBody>
          <a:bodyPr>
            <a:normAutofit lnSpcReduction="10000"/>
          </a:bodyPr>
          <a:lstStyle/>
          <a:p>
            <a:r>
              <a:rPr lang="en-US" sz="2400" dirty="0"/>
              <a:t>Candidate – Paid dues, registered in OEC</a:t>
            </a:r>
          </a:p>
          <a:p>
            <a:r>
              <a:rPr lang="en-US" sz="2400" dirty="0"/>
              <a:t>Patroller – Validated OEC skills (required duty in the patrol room)</a:t>
            </a:r>
          </a:p>
          <a:p>
            <a:r>
              <a:rPr lang="en-US" sz="2400" dirty="0"/>
              <a:t>Alpine Patroller – Validated in Outdoor Emergency Transportation (OET) aka pulls a sled and ski/board skills (required duty on the hill)</a:t>
            </a:r>
          </a:p>
          <a:p>
            <a:r>
              <a:rPr lang="en-US" sz="2400" dirty="0"/>
              <a:t>Volunteer and Pro Members</a:t>
            </a:r>
          </a:p>
          <a:p>
            <a:r>
              <a:rPr lang="en-US" sz="2400" dirty="0"/>
              <a:t>Senior Patrollers</a:t>
            </a:r>
          </a:p>
          <a:p>
            <a:r>
              <a:rPr lang="en-US" sz="2400" dirty="0"/>
              <a:t>Senior Alpine Patrollers</a:t>
            </a:r>
          </a:p>
        </p:txBody>
      </p:sp>
    </p:spTree>
    <p:extLst>
      <p:ext uri="{BB962C8B-B14F-4D97-AF65-F5344CB8AC3E}">
        <p14:creationId xmlns:p14="http://schemas.microsoft.com/office/powerpoint/2010/main" val="401570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NSP Courses</a:t>
            </a:r>
          </a:p>
        </p:txBody>
      </p:sp>
      <p:sp>
        <p:nvSpPr>
          <p:cNvPr id="3" name="Content Placeholder 2"/>
          <p:cNvSpPr>
            <a:spLocks noGrp="1"/>
          </p:cNvSpPr>
          <p:nvPr>
            <p:ph idx="1"/>
          </p:nvPr>
        </p:nvSpPr>
        <p:spPr/>
        <p:txBody>
          <a:bodyPr>
            <a:noAutofit/>
          </a:bodyPr>
          <a:lstStyle/>
          <a:p>
            <a:r>
              <a:rPr lang="en-US" sz="2400" dirty="0"/>
              <a:t>Outdoor Emergency Care®</a:t>
            </a:r>
          </a:p>
          <a:p>
            <a:r>
              <a:rPr lang="en-US" sz="2400" dirty="0"/>
              <a:t>Alpine skiing, snowboarding, and Nordic skiing proficiency</a:t>
            </a:r>
          </a:p>
          <a:p>
            <a:r>
              <a:rPr lang="en-US" sz="2400" dirty="0"/>
              <a:t>Toboggan handling (aka Outdoor Emergency Transportation)</a:t>
            </a:r>
          </a:p>
          <a:p>
            <a:r>
              <a:rPr lang="en-US" sz="2400" dirty="0"/>
              <a:t>Mountain Travel and Rescue Level 1 and Level 2</a:t>
            </a:r>
          </a:p>
          <a:p>
            <a:r>
              <a:rPr lang="en-US" sz="2400" dirty="0"/>
              <a:t>Avalanche Level 1 and Level 2</a:t>
            </a:r>
          </a:p>
          <a:p>
            <a:r>
              <a:rPr lang="en-US" sz="2400" dirty="0"/>
              <a:t>Instructor Development</a:t>
            </a:r>
          </a:p>
        </p:txBody>
      </p:sp>
    </p:spTree>
    <p:extLst>
      <p:ext uri="{BB962C8B-B14F-4D97-AF65-F5344CB8AC3E}">
        <p14:creationId xmlns:p14="http://schemas.microsoft.com/office/powerpoint/2010/main" val="2551219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Outdoor Emergency </a:t>
            </a:r>
            <a:br>
              <a:rPr lang="en-US" dirty="0"/>
            </a:br>
            <a:r>
              <a:rPr lang="en-US" dirty="0"/>
              <a:t>Care Course</a:t>
            </a:r>
          </a:p>
        </p:txBody>
      </p:sp>
      <p:sp>
        <p:nvSpPr>
          <p:cNvPr id="3" name="Content Placeholder 2"/>
          <p:cNvSpPr>
            <a:spLocks noGrp="1"/>
          </p:cNvSpPr>
          <p:nvPr>
            <p:ph idx="1"/>
          </p:nvPr>
        </p:nvSpPr>
        <p:spPr>
          <a:xfrm>
            <a:off x="1434905" y="1905000"/>
            <a:ext cx="7099495" cy="4006222"/>
          </a:xfrm>
        </p:spPr>
        <p:txBody>
          <a:bodyPr>
            <a:noAutofit/>
          </a:bodyPr>
          <a:lstStyle/>
          <a:p>
            <a:r>
              <a:rPr lang="en-US" sz="2000" dirty="0"/>
              <a:t>Prerequisites: None </a:t>
            </a:r>
          </a:p>
          <a:p>
            <a:r>
              <a:rPr lang="en-US" sz="2000" dirty="0"/>
              <a:t>Challenge Prerequisite: Current MD, DO, RN, PA, any level of EMT</a:t>
            </a:r>
          </a:p>
          <a:p>
            <a:r>
              <a:rPr lang="en-US" sz="2000" dirty="0"/>
              <a:t>Course Time Commitment: 80 to 100 hours of class and study time</a:t>
            </a:r>
          </a:p>
          <a:p>
            <a:r>
              <a:rPr lang="en-US" sz="2000" dirty="0"/>
              <a:t>NSP Course Fees (course or challenge): Member—$60; Associate/Affiliate—$60; Non-member—$300; Division—$10; Local—varies </a:t>
            </a:r>
          </a:p>
          <a:p>
            <a:r>
              <a:rPr lang="en-US" sz="2000" dirty="0"/>
              <a:t>Online Learning Platform (Pearson)- $22</a:t>
            </a:r>
          </a:p>
          <a:p>
            <a:r>
              <a:rPr lang="en-US" sz="2000" dirty="0"/>
              <a:t>Credentials: NSP Certificate of Achievement; OEC card (valid for three years) </a:t>
            </a:r>
          </a:p>
          <a:p>
            <a:r>
              <a:rPr lang="en-US" sz="2000" b="1" u="sng" dirty="0"/>
              <a:t>Continuing Education/Refresher Requirement: 1/3 of the total curriculum yearly</a:t>
            </a:r>
          </a:p>
        </p:txBody>
      </p:sp>
    </p:spTree>
    <p:extLst>
      <p:ext uri="{BB962C8B-B14F-4D97-AF65-F5344CB8AC3E}">
        <p14:creationId xmlns:p14="http://schemas.microsoft.com/office/powerpoint/2010/main" val="144389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Training</a:t>
            </a:r>
          </a:p>
        </p:txBody>
      </p:sp>
      <p:sp>
        <p:nvSpPr>
          <p:cNvPr id="3" name="Content Placeholder 2"/>
          <p:cNvSpPr>
            <a:spLocks noGrp="1"/>
          </p:cNvSpPr>
          <p:nvPr>
            <p:ph idx="1"/>
          </p:nvPr>
        </p:nvSpPr>
        <p:spPr>
          <a:xfrm>
            <a:off x="1942415" y="1809750"/>
            <a:ext cx="6591985" cy="3777622"/>
          </a:xfrm>
        </p:spPr>
        <p:txBody>
          <a:bodyPr>
            <a:noAutofit/>
          </a:bodyPr>
          <a:lstStyle/>
          <a:p>
            <a:r>
              <a:rPr lang="en-US" sz="2800" dirty="0"/>
              <a:t>OEC – </a:t>
            </a:r>
          </a:p>
          <a:p>
            <a:pPr lvl="1"/>
            <a:r>
              <a:rPr lang="en-US" sz="2400" dirty="0"/>
              <a:t>Location: Ski Apache Ski Area, patrol room and on the hill</a:t>
            </a:r>
          </a:p>
          <a:p>
            <a:pPr lvl="1"/>
            <a:r>
              <a:rPr lang="en-US" sz="2400" dirty="0"/>
              <a:t>6 weekends of hands on time and the rest is online learning.</a:t>
            </a:r>
          </a:p>
          <a:p>
            <a:r>
              <a:rPr lang="en-US" sz="2800" dirty="0"/>
              <a:t>On The Hill (OTH) training </a:t>
            </a:r>
          </a:p>
          <a:p>
            <a:pPr lvl="1"/>
            <a:r>
              <a:rPr lang="en-US" sz="2400" dirty="0"/>
              <a:t>Sled and ski/snowboard skills will happen during the 16 day/season requirement</a:t>
            </a:r>
          </a:p>
        </p:txBody>
      </p:sp>
    </p:spTree>
    <p:extLst>
      <p:ext uri="{BB962C8B-B14F-4D97-AF65-F5344CB8AC3E}">
        <p14:creationId xmlns:p14="http://schemas.microsoft.com/office/powerpoint/2010/main" val="2198222063"/>
      </p:ext>
    </p:extLst>
  </p:cSld>
  <p:clrMapOvr>
    <a:masterClrMapping/>
  </p:clrMapOvr>
</p:sld>
</file>

<file path=ppt/theme/theme1.xml><?xml version="1.0" encoding="utf-8"?>
<a:theme xmlns:a="http://schemas.openxmlformats.org/drawingml/2006/main" name="Wisp">
  <a:themeElements>
    <a:clrScheme name="Custom 3">
      <a:dk1>
        <a:sysClr val="windowText" lastClr="000000"/>
      </a:dk1>
      <a:lt1>
        <a:sysClr val="window" lastClr="FFFFFF"/>
      </a:lt1>
      <a:dk2>
        <a:srgbClr val="505046"/>
      </a:dk2>
      <a:lt2>
        <a:srgbClr val="FFFFFF"/>
      </a:lt2>
      <a:accent1>
        <a:srgbClr val="FF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308</TotalTime>
  <Words>1789</Words>
  <Application>Microsoft Office PowerPoint</Application>
  <PresentationFormat>On-screen Show (4:3)</PresentationFormat>
  <Paragraphs>183</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Tahoma</vt:lpstr>
      <vt:lpstr>Wingdings 3</vt:lpstr>
      <vt:lpstr>Wisp</vt:lpstr>
      <vt:lpstr>Ski Apache Ski Patrol</vt:lpstr>
      <vt:lpstr>National Ski Patrol www.nsp.org</vt:lpstr>
      <vt:lpstr>Ski Apache Ski Patrol</vt:lpstr>
      <vt:lpstr>Ski Apache Ski Patrol Requirements</vt:lpstr>
      <vt:lpstr>Ski Apache Ski Patrol Requirements continued </vt:lpstr>
      <vt:lpstr>Type of Members        within NSP</vt:lpstr>
      <vt:lpstr>NSP Courses</vt:lpstr>
      <vt:lpstr>Outdoor Emergency  Care Course</vt:lpstr>
      <vt:lpstr>Our Training</vt:lpstr>
      <vt:lpstr>Expected Estimated  Cost without Travel</vt:lpstr>
      <vt:lpstr>Equipment</vt:lpstr>
      <vt:lpstr>Book Information OEC 5th Edition </vt:lpstr>
      <vt:lpstr>The Way 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Ramstein Ski Patrol</dc:title>
  <dc:creator>Ben</dc:creator>
  <cp:lastModifiedBy>Amidon, Tracy C. (LNG-HBE)</cp:lastModifiedBy>
  <cp:revision>53</cp:revision>
  <dcterms:created xsi:type="dcterms:W3CDTF">2016-08-01T11:52:45Z</dcterms:created>
  <dcterms:modified xsi:type="dcterms:W3CDTF">2019-03-03T18:41:13Z</dcterms:modified>
</cp:coreProperties>
</file>